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035B47-FF0A-43B1-B35F-4D92CA8A6658}">
  <a:tblStyle styleId="{CD035B47-FF0A-43B1-B35F-4D92CA8A665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cf4ec13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cf4ec13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cf4ec13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cf4ec13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cf4ec13a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cf4ec13a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cf4ec13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cf4ec13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cf4ec13a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cf4ec13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can be seen T-cells are present at both pre and post metastasis stage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d2311c99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d2311c99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2311c99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d2311c99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T-cells were selected as T-cells are the main cell types involved in combating cancer cells; additionally, T-cells are involved in exhaustion mechanisms during cancer progression, resulting in immune system exhaustion.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cf4ec13a3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cf4ec13a3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d2311c99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d2311c99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verified through literature review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d2311c99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d2311c99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d2311c9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d2311c9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cf4ec13a3_1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cf4ec13a3_1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verified through literature review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d2311c99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d2311c99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cf4ec13a3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cf4ec13a3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cf4ec13a3_1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cf4ec13a3_1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cf4ec13a3_1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cf4ec13a3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cf4ec13a3_1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cf4ec13a3_1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cf4ec13a3_1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cf4ec13a3_1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d2311c99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d2311c99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plot of the 17 shortlisted genes showing the expression levels of each gene in all cell subpopulations.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shows the expression level of genes in cell clusters.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d2311c99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d2311c99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d2311c99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d2311c99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d2311c9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d2311c9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d2311c99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d2311c99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d2311c99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d2311c99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d2311c9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d2311c9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d2311c9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d2311c9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d2311c99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d2311c99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d2311c99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d2311c99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cells types were observed across the dataset such as effector T-cells, basophils and natural killer cells among others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d2311c99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d2311c99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enecodis.genyo.es/" TargetMode="External"/><Relationship Id="rId4" Type="http://schemas.openxmlformats.org/officeDocument/2006/relationships/hyperlink" Target="http://gepia2.cancer-pku.c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Single-cell RNA sequencing reveals the immune biomarkers involved in T-cells exhaustion in pancreatic adenocarcinoma</a:t>
            </a:r>
            <a:endParaRPr sz="27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3" y="76200"/>
            <a:ext cx="885768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3" y="76200"/>
            <a:ext cx="885768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3" y="76200"/>
            <a:ext cx="885768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63" y="61438"/>
            <a:ext cx="8910085" cy="50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3" y="76200"/>
            <a:ext cx="885768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403150" y="6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Differential Gene Expression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9" name="Google Shape;139;p27"/>
          <p:cNvGraphicFramePr/>
          <p:nvPr/>
        </p:nvGraphicFramePr>
        <p:xfrm>
          <a:off x="2138350" y="70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{CD035B47-FF0A-43B1-B35F-4D92CA8A6658}</a:tableStyleId>
              </a:tblPr>
              <a:tblGrid>
                <a:gridCol w="2019300"/>
                <a:gridCol w="1495425"/>
                <a:gridCol w="1352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Cell types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Upregulated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Downregulated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Basophils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Cancer stem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Effector CD8+ T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Endothelial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Hematopoietic cell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Hepatocytes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HSC/MPP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Liver progenitor cell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1998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Memory B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Naive CD4+ T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killer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Non-classical monocytes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Plasmacytoid Dendritic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Platelets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Unknown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T-Cell types for Enrichment Analysis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5" name="Google Shape;145;p28"/>
          <p:cNvGraphicFramePr/>
          <p:nvPr/>
        </p:nvGraphicFramePr>
        <p:xfrm>
          <a:off x="4764275" y="10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{CD035B47-FF0A-43B1-B35F-4D92CA8A6658}</a:tableStyleId>
              </a:tblPr>
              <a:tblGrid>
                <a:gridCol w="1541300"/>
                <a:gridCol w="1226600"/>
                <a:gridCol w="1062575"/>
              </a:tblGrid>
              <a:tr h="95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Cell types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Upregulated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Downregulated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Effector CD8+ T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Naive CD4+ T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Natural killer cells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Among all the cell subpopulations only T-cells (Effector CD8+ T cells, Naive CD4+ T cells, and Natural killer cells) were selected for identification of exhausted immune system (T-cells)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Functional Enrichment Analysis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590425"/>
            <a:ext cx="3619500" cy="30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Oxidative phosphorylation and Chemical carcinogenesis, Reactive oxygen species pathways were implicated in poor survival in PDAC.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150" y="1243250"/>
            <a:ext cx="5060450" cy="38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1017725"/>
            <a:ext cx="398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Downregulated</a:t>
            </a:r>
            <a:r>
              <a:rPr b="1" lang="en" sz="182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T-cells Genes</a:t>
            </a:r>
            <a:endParaRPr b="1" sz="182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Functional Enrichment Analysis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515150"/>
            <a:ext cx="31686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Among the upregulated KEGG pathways, T cell receptor signaling pathway, Th1 and Th2 cell differentiation, Th17 cell differentiation, and PD-L1 expression and PD-1 checkpoint pathway in cancer were implicated in poor survival in PDAC.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1" y="1290525"/>
            <a:ext cx="5069700" cy="38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1017725"/>
            <a:ext cx="398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Upregulated T-cells Genes</a:t>
            </a:r>
            <a:endParaRPr b="1" sz="182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T-cell Exhaustion Genes Shortlisting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075275"/>
            <a:ext cx="42603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Shortlisted through literature review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17 common genes were identified mentioned in Table, were subjected to functional enrichment analysis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9" name="Google Shape;169;p31"/>
          <p:cNvGraphicFramePr/>
          <p:nvPr/>
        </p:nvGraphicFramePr>
        <p:xfrm>
          <a:off x="5939700" y="111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{CD035B47-FF0A-43B1-B35F-4D92CA8A6658}</a:tableStyleId>
              </a:tblPr>
              <a:tblGrid>
                <a:gridCol w="19621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Shortlisted genes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PRF1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GZMA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IFNG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CD160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TBX21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ZEB2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NR4A2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SLAMF7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CD8A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CD3D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NKG7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CCR7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IL7R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IL2RB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8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TGFB1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Pancreatic Adenocarcinoma (PDAC)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017725"/>
            <a:ext cx="4260300" cy="3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PDAC is one of the most lethal solid tumours despite the use of multi-agent conventional chemotherapy regimens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Exploring the PDAC tumor microenvironment (TME) holds promise as a potential immunotherapeutic target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25" y="907450"/>
            <a:ext cx="363933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11700" y="4728425"/>
            <a:ext cx="81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Ho, W. J., Jaffee, E. M., &amp; Zheng, L. (2020). The tumour microenvironment in pancreatic cancer — clinical challenges and opportunities. Nat. Rev. Clin. Oncol., 17, 527–540. doi: 10.1038/s41571-020-0363-5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2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Functional Enrichment Analysis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354100"/>
            <a:ext cx="4386900" cy="3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genes implicated in T cell exhaustion exhibited upregulation in various KEGG pathways, notably the TGF-beta signaling pathway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258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Pathways involved in poor survival, such as T cell receptor signaling, Th1 and Th2 cell differentiation, Th17 cell differentiation, and the PD-L1/PD-1 checkpoint pathway in cancer, exhibited concurrent upregulation in genes associated with T cell exhaustion.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781400"/>
            <a:ext cx="444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n" sz="182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Upregulated Exhausted T-cells Genes</a:t>
            </a:r>
            <a:endParaRPr b="1" sz="182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400" y="1529638"/>
            <a:ext cx="4267200" cy="324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T-cell Exhaustion Genes Shortlisting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319925"/>
            <a:ext cx="4564800" cy="27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identified 17 shortlisted genes were further compared to the T-cell exhaustion pathways implicated in poor survival, resulting in 7 common genes.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4" name="Google Shape;184;p33"/>
          <p:cNvGraphicFramePr/>
          <p:nvPr/>
        </p:nvGraphicFramePr>
        <p:xfrm>
          <a:off x="5583575" y="121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{CD035B47-FF0A-43B1-B35F-4D92CA8A6658}</a:tableStyleId>
              </a:tblPr>
              <a:tblGrid>
                <a:gridCol w="212310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Common </a:t>
                      </a: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TBX21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TGFB1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CD3D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CD8A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IFNG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IL2RB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38550">
                <a:tc>
                  <a:txBody>
                    <a:bodyPr/>
                    <a:lstStyle/>
                    <a:p>
                      <a:pPr indent="-2921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Times New Roman"/>
                        <a:buChar char="●"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9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TCGA/GEPIA Expression Analysis Validation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515150"/>
            <a:ext cx="42603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genes associated with T cell exhaustion exhibited higher expression levels in PAAD across TCGA datasets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1" name="Google Shape;191;p34"/>
          <p:cNvGraphicFramePr/>
          <p:nvPr/>
        </p:nvGraphicFramePr>
        <p:xfrm>
          <a:off x="4799800" y="86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{CD035B47-FF0A-43B1-B35F-4D92CA8A6658}</a:tableStyleId>
              </a:tblPr>
              <a:tblGrid>
                <a:gridCol w="1389975"/>
                <a:gridCol w="1389975"/>
                <a:gridCol w="13899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Tumor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Normal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PRF1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GZMA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7.96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IFNG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CD160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TBX21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ZEB2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10.37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NR4A2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2.06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SLAMF7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5.65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CD8A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CD3D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9.89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NKG7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7.93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CCR7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IL7R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7.61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ID2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56.82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20.47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IL2RB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IL2RG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61.42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TGFB1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Survival</a:t>
            </a: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5"/>
          <p:cNvSpPr txBox="1"/>
          <p:nvPr>
            <p:ph idx="1" type="body"/>
          </p:nvPr>
        </p:nvSpPr>
        <p:spPr>
          <a:xfrm>
            <a:off x="311700" y="1251125"/>
            <a:ext cx="8520600" cy="25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genes associated with T cell exhaustion exhibited poor overall survival with higher expression levels in PAAD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i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Notably, only the ID2 gene exhibited better overall survival despite its higher expression</a:t>
            </a:r>
            <a:endParaRPr b="1" i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00" y="0"/>
            <a:ext cx="7345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00" y="0"/>
            <a:ext cx="7345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0" y="0"/>
            <a:ext cx="73458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8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Feature Plot of Shortlisted Genes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84" y="654873"/>
            <a:ext cx="4892826" cy="4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311700" y="1303150"/>
            <a:ext cx="35442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plots of the 17 shortlisted genes showing the expression levels of each gene in all cell subpopulations.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ZEB2, NR4A2, ID2, IL2RG,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TGFB1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showed significant higher expression levels in all cells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Ridge Plots</a:t>
            </a: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of Shortlisted Genes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50" y="1160413"/>
            <a:ext cx="436682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303150"/>
            <a:ext cx="35442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Violin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plots of the 17 shortlisted genes showing the expression levels of each gene in all cell subpopulations.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the shortlisted genes were highly expressed in all three types of T-cells.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Violin</a:t>
            </a: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 Plots of Shortlisted Genes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300" y="1105638"/>
            <a:ext cx="424599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Study Objective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05550"/>
            <a:ext cx="85206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objective of the study is to identify the exhaustive immune marker genes in different T-cell types implicated in various pro-cancer pathways leading to towards exhaustive immune system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T-cells exhaustive immune maker genes,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PRF1, GZMA, IFNG, CD160, TBX21, ZEB2, NR4A2, SLAMF7, CD8A, CD3D, NKG7, CCR7, IL7R, ID2, IL2R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B,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IL2RG,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TGFB1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might be implicated in the exhaustion of the immune system in TME of PDAC patients, which can be targeted for better survival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ScRNA-seq Analysis</a:t>
            </a: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Alignment of reads to reference genome using STARsolo quality control, normalization, scaling, feature selection, and clustering using Seurat package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Cell annotation using ScTypeDB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Differential gene expression and marker genes identification using Seurat package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Enrichment analysis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poor survival pathways using GeneCodis4 (</a:t>
            </a: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https://genecodis.genyo.es/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T-cell exhaustive genes shortlisting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through literature review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Expression and survival analysis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using TCGA/GEPIA2 (PAAD) (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http://gepia2.cancer-pku.cn/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182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Ridge, violin and feature plots for shortlisted genes using Seurat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Quality Control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841400"/>
            <a:ext cx="42603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control was performed to remove the cells with undesired features, including dead cells and cells with higher and lower expression levels.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5700"/>
            <a:ext cx="4267203" cy="274409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186025"/>
            <a:ext cx="48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1.	Removal of Undesired Features</a:t>
            </a:r>
            <a:endParaRPr b="1" sz="182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2.	Mitochondrial Reads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cells exhibiting increased levels of mitochondrial reads greater than 10% were eliminated from the data to avoid potential confounding outcomes.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9700"/>
            <a:ext cx="4267203" cy="274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3.	Highly Variable Features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24750"/>
            <a:ext cx="42603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set of 2000 genes with significant variability was selected to identify significantly higher expressed genes.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4327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JCHAIN, COL3A1, COL1A2, COL1A1, CCL18, IGKC, IGHG1, APOC1, SPP1,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OLFM4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were the top 10 highly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genes.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400" y="1460550"/>
            <a:ext cx="4267203" cy="274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Clustering and Annotation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24750"/>
            <a:ext cx="29703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t-SNE was employed for visualization, revealing distinct cell subpopulations and structure and heterogeneity within the data.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the annotated cell subpopulations are mentioned in Figure.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925" y="1017725"/>
            <a:ext cx="5917450" cy="33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63" y="76200"/>
            <a:ext cx="885768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